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63" r:id="rId5"/>
    <p:sldId id="264" r:id="rId6"/>
    <p:sldId id="265" r:id="rId7"/>
    <p:sldId id="259" r:id="rId8"/>
    <p:sldId id="260" r:id="rId9"/>
    <p:sldId id="261" r:id="rId10"/>
    <p:sldId id="262" r:id="rId11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72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rójkąt równoramienny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28" name="Symbol zastępczy daty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BF848F5D-0DE9-48CF-9D16-1A0724EC22F8}" type="datetimeFigureOut">
              <a:rPr lang="pl-PL" smtClean="0"/>
              <a:pPr/>
              <a:t>06.01.2018</a:t>
            </a:fld>
            <a:endParaRPr lang="pl-PL"/>
          </a:p>
        </p:txBody>
      </p:sp>
      <p:sp>
        <p:nvSpPr>
          <p:cNvPr id="17" name="Symbol zastępczy stopki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pl-PL"/>
          </a:p>
        </p:txBody>
      </p:sp>
      <p:sp>
        <p:nvSpPr>
          <p:cNvPr id="29" name="Symbol zastępczy numeru slajdu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407E0F1F-9B01-4C59-B023-B3F3FFCF1D7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48F5D-0DE9-48CF-9D16-1A0724EC22F8}" type="datetimeFigureOut">
              <a:rPr lang="pl-PL" smtClean="0"/>
              <a:pPr/>
              <a:t>06.01.2018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E0F1F-9B01-4C59-B023-B3F3FFCF1D7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48F5D-0DE9-48CF-9D16-1A0724EC22F8}" type="datetimeFigureOut">
              <a:rPr lang="pl-PL" smtClean="0"/>
              <a:pPr/>
              <a:t>06.01.2018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E0F1F-9B01-4C59-B023-B3F3FFCF1D7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BF848F5D-0DE9-48CF-9D16-1A0724EC22F8}" type="datetimeFigureOut">
              <a:rPr lang="pl-PL" smtClean="0"/>
              <a:pPr/>
              <a:t>06.01.2018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E0F1F-9B01-4C59-B023-B3F3FFCF1D7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rójkąt prostokątny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Trójkąt równoramienny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BF848F5D-0DE9-48CF-9D16-1A0724EC22F8}" type="datetimeFigureOut">
              <a:rPr lang="pl-PL" smtClean="0"/>
              <a:pPr/>
              <a:t>06.01.2018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407E0F1F-9B01-4C59-B023-B3F3FFCF1D7F}" type="slidenum">
              <a:rPr lang="pl-PL" smtClean="0"/>
              <a:pPr/>
              <a:t>‹#›</a:t>
            </a:fld>
            <a:endParaRPr lang="pl-PL"/>
          </a:p>
        </p:txBody>
      </p:sp>
      <p:cxnSp>
        <p:nvCxnSpPr>
          <p:cNvPr id="11" name="Łącznik prosty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Łącznik prosty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BF848F5D-0DE9-48CF-9D16-1A0724EC22F8}" type="datetimeFigureOut">
              <a:rPr lang="pl-PL" smtClean="0"/>
              <a:pPr/>
              <a:t>06.01.2018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407E0F1F-9B01-4C59-B023-B3F3FFCF1D7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BF848F5D-0DE9-48CF-9D16-1A0724EC22F8}" type="datetimeFigureOut">
              <a:rPr lang="pl-PL" smtClean="0"/>
              <a:pPr/>
              <a:t>06.01.2018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407E0F1F-9B01-4C59-B023-B3F3FFCF1D7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48F5D-0DE9-48CF-9D16-1A0724EC22F8}" type="datetimeFigureOut">
              <a:rPr lang="pl-PL" smtClean="0"/>
              <a:pPr/>
              <a:t>06.01.2018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E0F1F-9B01-4C59-B023-B3F3FFCF1D7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BF848F5D-0DE9-48CF-9D16-1A0724EC22F8}" type="datetimeFigureOut">
              <a:rPr lang="pl-PL" smtClean="0"/>
              <a:pPr/>
              <a:t>06.01.2018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407E0F1F-9B01-4C59-B023-B3F3FFCF1D7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BF848F5D-0DE9-48CF-9D16-1A0724EC22F8}" type="datetimeFigureOut">
              <a:rPr lang="pl-PL" smtClean="0"/>
              <a:pPr/>
              <a:t>06.01.2018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407E0F1F-9B01-4C59-B023-B3F3FFCF1D7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BF848F5D-0DE9-48CF-9D16-1A0724EC22F8}" type="datetimeFigureOut">
              <a:rPr lang="pl-PL" smtClean="0"/>
              <a:pPr/>
              <a:t>06.01.2018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407E0F1F-9B01-4C59-B023-B3F3FFCF1D7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rójkąt prostokątny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Łącznik prosty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Łącznik prosty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Symbol zastępczy tytułu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3" name="Symbol zastępczy tekstu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4" name="Symbol zastępczy daty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BF848F5D-0DE9-48CF-9D16-1A0724EC22F8}" type="datetimeFigureOut">
              <a:rPr lang="pl-PL" smtClean="0"/>
              <a:pPr/>
              <a:t>06.01.2018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pl-PL"/>
          </a:p>
        </p:txBody>
      </p:sp>
      <p:sp>
        <p:nvSpPr>
          <p:cNvPr id="23" name="Symbol zastępczy numeru slajdu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407E0F1F-9B01-4C59-B023-B3F3FFCF1D7F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ransition>
    <p:dissolve/>
  </p:transition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Objawy uzależnienia i konsekwencje zdrowotne i społeczne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smtClean="0"/>
              <a:t>Klasa 3Ti</a:t>
            </a:r>
            <a:endParaRPr lang="pl-PL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5" name="Symbol zastępczy obrazu 4" descr="large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l="5752" r="5752"/>
          <a:stretch>
            <a:fillRect/>
          </a:stretch>
        </p:blipFill>
        <p:spPr/>
      </p:pic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pl-PL" dirty="0" smtClean="0"/>
              <a:t>DZIĘKUJEMY ZA OBEJRZENIE PREZENTACJI </a:t>
            </a:r>
            <a:r>
              <a:rPr lang="pl-PL" dirty="0" smtClean="0">
                <a:sym typeface="Wingdings" pitchFamily="2" charset="2"/>
              </a:rPr>
              <a:t> </a:t>
            </a:r>
            <a:endParaRPr lang="pl-PL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Co to uzależnienie ?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b="1" dirty="0" smtClean="0"/>
              <a:t>Nabyty stan zaburzenia zdrowia psychicznego i fizycznego, który charakteryzuje się okresowym lub stałym przymusem wykonywania określonej czynności lub zażywania psychoaktywnej substancji chemicznej.</a:t>
            </a:r>
            <a:endParaRPr lang="pl-PL" b="1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Od czego można się uzależnić ?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2000" dirty="0" smtClean="0"/>
              <a:t>Alkohol </a:t>
            </a:r>
          </a:p>
          <a:p>
            <a:r>
              <a:rPr lang="pl-PL" sz="2000" dirty="0" smtClean="0"/>
              <a:t>Papierosy </a:t>
            </a:r>
          </a:p>
          <a:p>
            <a:r>
              <a:rPr lang="pl-PL" sz="2000" dirty="0" smtClean="0"/>
              <a:t>Narkotyki</a:t>
            </a:r>
          </a:p>
          <a:p>
            <a:r>
              <a:rPr lang="pl-PL" sz="2000" dirty="0" smtClean="0"/>
              <a:t>Telewizja</a:t>
            </a:r>
          </a:p>
          <a:p>
            <a:r>
              <a:rPr lang="pl-PL" sz="2000" dirty="0" smtClean="0"/>
              <a:t>Gry komputerowe </a:t>
            </a:r>
          </a:p>
          <a:p>
            <a:r>
              <a:rPr lang="pl-PL" sz="2000" dirty="0" smtClean="0"/>
              <a:t>Seks </a:t>
            </a:r>
          </a:p>
          <a:p>
            <a:r>
              <a:rPr lang="pl-PL" sz="2000" dirty="0" smtClean="0"/>
              <a:t>Jedzenie </a:t>
            </a:r>
          </a:p>
          <a:p>
            <a:r>
              <a:rPr lang="pl-PL" sz="2000" dirty="0" smtClean="0"/>
              <a:t>Komórka</a:t>
            </a:r>
          </a:p>
          <a:p>
            <a:r>
              <a:rPr lang="pl-PL" sz="2000" dirty="0" smtClean="0"/>
              <a:t>Leki </a:t>
            </a:r>
          </a:p>
          <a:p>
            <a:r>
              <a:rPr lang="pl-PL" sz="2000" dirty="0" smtClean="0"/>
              <a:t>Ogólnie uzależnić można się od wszystkiego, nawet od noszenia zegarka na ręce. </a:t>
            </a:r>
          </a:p>
          <a:p>
            <a:endParaRPr lang="pl-PL" sz="2000" dirty="0"/>
          </a:p>
        </p:txBody>
      </p:sp>
      <p:pic>
        <p:nvPicPr>
          <p:cNvPr id="4" name="Obraz 3" descr="internet-komputer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1383266">
            <a:off x="3347191" y="1588176"/>
            <a:ext cx="2857520" cy="2028839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" name="Obraz 4" descr="leczenie-uzaleznienia-od-alkoholu-amm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14678" y="3786190"/>
            <a:ext cx="2139950" cy="142875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6" name="Obraz 5" descr="0004YT2D4B9D3CG9-C122-F4.jpg"/>
          <p:cNvPicPr>
            <a:picLocks noChangeAspect="1"/>
          </p:cNvPicPr>
          <p:nvPr/>
        </p:nvPicPr>
        <p:blipFill>
          <a:blip r:embed="rId4"/>
          <a:srcRect l="10683" t="5494" r="9401" b="9069"/>
          <a:stretch>
            <a:fillRect/>
          </a:stretch>
        </p:blipFill>
        <p:spPr>
          <a:xfrm rot="821449">
            <a:off x="5854415" y="2957466"/>
            <a:ext cx="2911594" cy="213119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200" dirty="0" smtClean="0"/>
              <a:t>Fonoholizm – uzależnienie od telefonu</a:t>
            </a:r>
            <a:br>
              <a:rPr lang="pl-PL" sz="3200" dirty="0" smtClean="0"/>
            </a:br>
            <a:endParaRPr lang="pl-PL" sz="3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l-PL" sz="2000" b="1" dirty="0" smtClean="0"/>
              <a:t>	</a:t>
            </a:r>
            <a:r>
              <a:rPr lang="pl-PL" sz="2000" dirty="0" smtClean="0"/>
              <a:t>Korzystamy </a:t>
            </a:r>
            <a:r>
              <a:rPr lang="pl-PL" sz="2000" dirty="0" smtClean="0"/>
              <a:t>z nich </a:t>
            </a:r>
            <a:r>
              <a:rPr lang="pl-PL" sz="2000" dirty="0" smtClean="0"/>
              <a:t>wszyscy</a:t>
            </a:r>
            <a:r>
              <a:rPr lang="pl-PL" sz="2000" dirty="0" smtClean="0"/>
              <a:t>, </a:t>
            </a:r>
            <a:r>
              <a:rPr lang="pl-PL" sz="2000" dirty="0" smtClean="0"/>
              <a:t> </a:t>
            </a:r>
            <a:r>
              <a:rPr lang="pl-PL" sz="2000" dirty="0" smtClean="0"/>
              <a:t>wszyscy</a:t>
            </a:r>
            <a:r>
              <a:rPr lang="pl-PL" sz="2000" dirty="0" smtClean="0"/>
              <a:t> </a:t>
            </a:r>
            <a:r>
              <a:rPr lang="pl-PL" sz="2000" dirty="0" smtClean="0"/>
              <a:t>jesteśmy także narażeni na niebezpieczeństwa, jakie niesie ze sobą nierozsądne ich używanie. To właśnie brak racjonalizmu w posługiwaniu się telefonami komórkowymi doprowadził do narodzin problemu, który jest swoistym znakiem naszych czasów. Mowa o uzależnieniu od telefonu – </a:t>
            </a:r>
            <a:r>
              <a:rPr lang="pl-PL" sz="2000" b="1" dirty="0" smtClean="0"/>
              <a:t>fonoholizmie</a:t>
            </a:r>
            <a:r>
              <a:rPr lang="pl-PL" sz="2000" dirty="0" smtClean="0"/>
              <a:t>.</a:t>
            </a:r>
          </a:p>
          <a:p>
            <a:endParaRPr lang="pl-PL" dirty="0"/>
          </a:p>
        </p:txBody>
      </p:sp>
      <p:pic>
        <p:nvPicPr>
          <p:cNvPr id="4" name="Obraz 3" descr="comment_QmxA0W5X5WuKLizQUjBlB5gc5rbmt5oP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14612" y="3857628"/>
            <a:ext cx="3841750" cy="27432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4000" dirty="0" smtClean="0"/>
              <a:t>Objawy uzależnienia - telefony</a:t>
            </a:r>
            <a:endParaRPr lang="pl-PL" sz="40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1800" dirty="0" smtClean="0"/>
              <a:t>Uzależnienie może objawiać się w różnych </a:t>
            </a:r>
            <a:r>
              <a:rPr lang="pl-PL" sz="1800" b="1" dirty="0" smtClean="0"/>
              <a:t>zachowaniach</a:t>
            </a:r>
            <a:r>
              <a:rPr lang="pl-PL" sz="1800" dirty="0" smtClean="0"/>
              <a:t>. Najprościej zauważyć to po czasie przeprowadzonych przez nas rozmów. Jeśli wykonujemy dużo bezproduktywnych połączeń, rozmawiając o „niczym”, wykonujemy je odruchowo, z wewnętrznej potrzeby lub z nudy, może to oznaczać, że jesteśmy uzależnieni. Zdaniem socjologów, największy odsetek chorych stanowią osoby w </a:t>
            </a:r>
            <a:r>
              <a:rPr lang="pl-PL" sz="1800" b="1" dirty="0" smtClean="0"/>
              <a:t>wieku</a:t>
            </a:r>
            <a:r>
              <a:rPr lang="pl-PL" sz="1800" dirty="0" smtClean="0"/>
              <a:t> 25-30 lat. To właśnie młodzi ludzie najczęściej płacą horrendalne rachunki za abonament. Fakturowi </a:t>
            </a:r>
            <a:r>
              <a:rPr lang="pl-PL" sz="1800" b="1" dirty="0" smtClean="0"/>
              <a:t>rekordziści</a:t>
            </a:r>
            <a:r>
              <a:rPr lang="pl-PL" sz="1800" dirty="0" smtClean="0"/>
              <a:t> potrafią wydać na ten cel nawet 5 tysięcy złotych miesięcznie.</a:t>
            </a:r>
            <a:endParaRPr lang="pl-PL" sz="1800" dirty="0"/>
          </a:p>
        </p:txBody>
      </p:sp>
      <p:pic>
        <p:nvPicPr>
          <p:cNvPr id="4" name="Obraz 3" descr="uzaleznienieodtelefonupl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00430" y="4572008"/>
            <a:ext cx="4318000" cy="21590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Ostrożnie z komórkami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2000" dirty="0" smtClean="0"/>
              <a:t>Problem fonoholizmu jest w Polsce niezbyt szeroko omawiany, ale pamiętajmy, że istnieje. Tak jak w przypadku innych nałogów, tak i tu od popadnięcia w uzależnienie uchronić nas może tylko zdrowy rozsądek. Jeśli sami nie zadbamy o siebie i swoje dzieci, wkrótce potrzebna może okazać się pomoc specjalistów. Trzymajmy się więc starej zasady – łatwiej zapobiegać niż leczyć.</a:t>
            </a:r>
            <a:endParaRPr lang="pl-PL" sz="2000" dirty="0"/>
          </a:p>
        </p:txBody>
      </p:sp>
      <p:pic>
        <p:nvPicPr>
          <p:cNvPr id="4" name="Obraz 3" descr="0005P77IM3LR46KE-C122-F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034" y="4286256"/>
            <a:ext cx="3714776" cy="229267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4000" dirty="0" smtClean="0"/>
              <a:t>Objawy </a:t>
            </a:r>
            <a:r>
              <a:rPr lang="pl-PL" sz="4000" dirty="0" smtClean="0"/>
              <a:t>uzależnienia - ogólnie</a:t>
            </a:r>
            <a:endParaRPr lang="pl-PL" sz="40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sz="2400" dirty="0" smtClean="0"/>
              <a:t>Uzależnienie może dotknąć każdego z nas a może już jesteśmy uzależnieni a nawet tego nie wiemy. Czynność, którą powtarzamy codziennie o tej samej porze, już może być uzależnieniem np. poranne picie kawy, palenie papierosów przed snem a także poczucie potrzeby pójścia na zakupy po pracy</a:t>
            </a:r>
            <a:r>
              <a:rPr lang="pl-PL" dirty="0" smtClean="0"/>
              <a:t>.  </a:t>
            </a:r>
            <a:endParaRPr lang="pl-PL" dirty="0"/>
          </a:p>
        </p:txBody>
      </p:sp>
      <p:pic>
        <p:nvPicPr>
          <p:cNvPr id="4" name="Obraz 3" descr="Uzależnienia-dzieci-młodzież-alkohol-papierosy-narkotyki-leki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43504" y="4214818"/>
            <a:ext cx="3786214" cy="252414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" name="Obraz 4" descr="internet_uzaleznienie.jpg"/>
          <p:cNvPicPr>
            <a:picLocks noChangeAspect="1"/>
          </p:cNvPicPr>
          <p:nvPr/>
        </p:nvPicPr>
        <p:blipFill>
          <a:blip r:embed="rId3"/>
          <a:srcRect b="18852"/>
          <a:stretch>
            <a:fillRect/>
          </a:stretch>
        </p:blipFill>
        <p:spPr>
          <a:xfrm>
            <a:off x="1142976" y="4572008"/>
            <a:ext cx="2910528" cy="207167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77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770" decel="100000"/>
                                        <p:tgtEl>
                                          <p:spTgt spid="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4" dur="77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6" dur="77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Konsekwencje 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 smtClean="0"/>
              <a:t>SPOŁECZNE</a:t>
            </a:r>
            <a:endParaRPr lang="pl-PL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pl-PL" dirty="0" smtClean="0"/>
              <a:t>ZDROWOTNE</a:t>
            </a:r>
            <a:endParaRPr lang="pl-PL" dirty="0"/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70000" lnSpcReduction="20000"/>
          </a:bodyPr>
          <a:lstStyle/>
          <a:p>
            <a:r>
              <a:rPr lang="pl-PL" dirty="0" smtClean="0"/>
              <a:t>Uzależnienie społeczne (socjologiczne) wiąże się z zażywaniem środków toksycznych pod wpływem panującej mody lub w grupie ludzi podobnych do siebie, w kręgach młodzieży z tzw. subkultur. Istotą zjawiska jest bardzo silne uzależnienie od grupy, co pociąga za sobą bezwzględne respektowanie panujących w niej zasad i obyczajów. Ponadto osoba uzależniona, w miarę pogłębiania się choroby rezygnuje z ważnych dla siebie wcześniej aktywności, wypada z ról społecznych (utrata pracy, usunięcie ze szkoły, konflikty w rodzinie, zanik zainteresowań, zawężenie kontaktów do grupy narkomańskiej). Następuje najczęściej coraz większa kryminalizacja środowiska, w którym obraca się uzależniony.</a:t>
            </a:r>
            <a:endParaRPr lang="pl-PL" dirty="0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70000" lnSpcReduction="20000"/>
          </a:bodyPr>
          <a:lstStyle/>
          <a:p>
            <a:r>
              <a:rPr lang="pl-PL" dirty="0" smtClean="0"/>
              <a:t>Uzależnienie zdrowotne (psychologiczne) to nabyta silna potrzeba stałego wykonywania jakiejś czynności lub zażywania jakiejś substancji, czynione jest to w celu uzyskania efektu natury emocjonalnej – dla przyjemności (powtórzenie poprzednio doznanych pod jego wpływem pożądanych przeżyć) lub uzyskania odprężenia, ulżenia w cierpieniu, złagodzenia złego samopoczucia, której niespełnienie jednak nie prowadzi do poważnych fizjologicznych następstw. Zaliczamy np.: hazard i gry komputerowe, telewizja, Internet, jedzenie, słodycze, kupowanie, praca, nadmierna dbałość o tężyznę fizyczną. </a:t>
            </a:r>
            <a:endParaRPr lang="pl-PL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Jak leczyć uzależnienia ?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1800" dirty="0" smtClean="0"/>
              <a:t>Już na początku należy zaznaczyć, że nieco inaczej leczy się uzależnienia fizyczne i psychiczne, choć zdarza się, że są one ze sobą ściśle połączone. </a:t>
            </a:r>
          </a:p>
          <a:p>
            <a:r>
              <a:rPr lang="pl-PL" sz="1800" b="1" dirty="0" smtClean="0"/>
              <a:t>Uzależnienia psychiczne </a:t>
            </a:r>
            <a:r>
              <a:rPr lang="pl-PL" sz="1800" dirty="0" smtClean="0"/>
              <a:t>nie są łatwe do pokonania. Na początku warto zgłosić się do najbliższego ośrodka leczenia uzależnień. Bardzo dużą popularnością oprócz indywidualnych rozmów z psychologiem cieszą się grupy wsparcia. To właśnie podczas ich spotkań można poznać innych uzależnionych i ich sposób na walkę z nałogiem.</a:t>
            </a:r>
          </a:p>
          <a:p>
            <a:r>
              <a:rPr lang="pl-PL" sz="1800" dirty="0" smtClean="0"/>
              <a:t>Leczenie </a:t>
            </a:r>
            <a:r>
              <a:rPr lang="pl-PL" sz="1800" b="1" dirty="0" smtClean="0"/>
              <a:t>uzależnień fizycznych </a:t>
            </a:r>
            <a:r>
              <a:rPr lang="pl-PL" sz="1800" dirty="0" smtClean="0"/>
              <a:t>jest ściśle związane z odstawieniem danej uzależniającej nas substancji.</a:t>
            </a:r>
            <a:endParaRPr lang="pl-PL" sz="18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nergetyczny">
  <a:themeElements>
    <a:clrScheme name="Energetyczny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Energetyczny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Energetyczny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49</TotalTime>
  <Words>405</Words>
  <Application>Microsoft Office PowerPoint</Application>
  <PresentationFormat>Pokaz na ekranie (4:3)</PresentationFormat>
  <Paragraphs>33</Paragraphs>
  <Slides>10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10</vt:i4>
      </vt:variant>
    </vt:vector>
  </HeadingPairs>
  <TitlesOfParts>
    <vt:vector size="11" baseType="lpstr">
      <vt:lpstr>Energetyczny</vt:lpstr>
      <vt:lpstr>Objawy uzależnienia i konsekwencje zdrowotne i społeczne</vt:lpstr>
      <vt:lpstr>Co to uzależnienie ? </vt:lpstr>
      <vt:lpstr>Od czego można się uzależnić ?</vt:lpstr>
      <vt:lpstr>Fonoholizm – uzależnienie od telefonu </vt:lpstr>
      <vt:lpstr>Objawy uzależnienia - telefony</vt:lpstr>
      <vt:lpstr>Ostrożnie z komórkami</vt:lpstr>
      <vt:lpstr>Objawy uzależnienia - ogólnie</vt:lpstr>
      <vt:lpstr>Konsekwencje </vt:lpstr>
      <vt:lpstr>Jak leczyć uzależnienia ? </vt:lpstr>
      <vt:lpstr>Slajd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Objawy uzależnienia i konsekwencje zdrowotne i społeczne</dc:title>
  <dc:creator>Marcin</dc:creator>
  <cp:lastModifiedBy>Marcin</cp:lastModifiedBy>
  <cp:revision>9</cp:revision>
  <dcterms:created xsi:type="dcterms:W3CDTF">2017-12-31T08:30:10Z</dcterms:created>
  <dcterms:modified xsi:type="dcterms:W3CDTF">2018-01-06T09:30:55Z</dcterms:modified>
</cp:coreProperties>
</file>